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7" r:id="rId3"/>
    <p:sldId id="271" r:id="rId4"/>
    <p:sldId id="256" r:id="rId5"/>
    <p:sldId id="262" r:id="rId6"/>
    <p:sldId id="261" r:id="rId7"/>
    <p:sldId id="264" r:id="rId8"/>
    <p:sldId id="275" r:id="rId9"/>
    <p:sldId id="265" r:id="rId10"/>
    <p:sldId id="272" r:id="rId11"/>
    <p:sldId id="276" r:id="rId12"/>
    <p:sldId id="277" r:id="rId13"/>
    <p:sldId id="278" r:id="rId1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00"/>
    <a:srgbClr val="D60093"/>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BC619-2DD1-401F-92DD-E9B6518DC8C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E9144EAA-6103-488E-90CA-125A1059D1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08EE8F39-685A-4763-9F73-493FF7F144C1}"/>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01078C19-1DBE-4736-9FE7-8263AA2876B6}"/>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F2EB94DA-3D56-4924-98CF-E3C9FDF3F9FD}"/>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2030515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EA9131-E194-4D95-8283-0780FBD8402B}"/>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DA65CDFD-7F04-445C-BDAE-A5A348CEF10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DEEAB44-6AD3-495A-A269-760D4C0CD1B0}"/>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1C6D59D3-D0E3-46CA-A454-80B2FA0D20A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6DFA7B0-717F-4C8F-8CD5-6A81F69B4D1C}"/>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3997551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00D71-6979-4B05-9F90-2C7A00B4D19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9EB3440B-6AC7-4B0F-AA74-05E32D473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972F1E-B0D1-4279-B8C9-7F0EC0A8417B}"/>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89255593-2541-44E0-A2AD-154E19DD496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3D39A3B-C2AC-4BAE-9941-2F6F87C203A1}"/>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2843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10989-F968-440F-A506-EF896BB729A1}"/>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477C58B-8A13-47B9-89FE-1A26CC2E68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CE38BA3F-ED1D-43D1-B8DC-07C39E13D02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4559F07-7A2B-467B-B4F1-FE9874C6B087}"/>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6" name="Marcador de pie de página 5">
            <a:extLst>
              <a:ext uri="{FF2B5EF4-FFF2-40B4-BE49-F238E27FC236}">
                <a16:creationId xmlns:a16="http://schemas.microsoft.com/office/drawing/2014/main" id="{92B0EC9B-9D3E-4744-A779-88A552B06BAA}"/>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811B838B-4D4E-4985-90A5-EC73089D8C0C}"/>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3464431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D27889-CCFC-4221-BC36-4E23EDFBE4C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5A810B2D-83AB-4058-90CC-C53676E51F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3B2917-0C8E-4283-B190-5C75027BB85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FC0EEBEE-11B7-47BA-BF59-A53E82EACC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62C8DF-BC8D-4BF7-8495-5307C459690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2408A4BC-1A8E-422A-939C-E4F2F775B997}"/>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8" name="Marcador de pie de página 7">
            <a:extLst>
              <a:ext uri="{FF2B5EF4-FFF2-40B4-BE49-F238E27FC236}">
                <a16:creationId xmlns:a16="http://schemas.microsoft.com/office/drawing/2014/main" id="{18CFF7DA-F204-460E-BC12-C03D2A75206C}"/>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8A7ADC4A-EC7E-4925-A30F-39AC146054D9}"/>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24042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B99AE-7521-47DD-8647-F8EE88135B4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43C4C4A0-7B46-4FFE-89F4-443BACEA3D6A}"/>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4" name="Marcador de pie de página 3">
            <a:extLst>
              <a:ext uri="{FF2B5EF4-FFF2-40B4-BE49-F238E27FC236}">
                <a16:creationId xmlns:a16="http://schemas.microsoft.com/office/drawing/2014/main" id="{3F2328B3-329E-4341-96A2-7CB696D06682}"/>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9384584C-130B-43EB-85B2-D0A44BF95EA5}"/>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3936530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5133A2-C6F4-46E8-8F2F-E3EB3DC72046}"/>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3" name="Marcador de pie de página 2">
            <a:extLst>
              <a:ext uri="{FF2B5EF4-FFF2-40B4-BE49-F238E27FC236}">
                <a16:creationId xmlns:a16="http://schemas.microsoft.com/office/drawing/2014/main" id="{37F88A2B-A091-440D-854A-1B1D6F82D5B1}"/>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05CB553E-6E4E-4B05-8299-CFF50A77F6D3}"/>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2628236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2D3DC-83ED-4897-BC1A-9CEF7F9ECF2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9F96D4A1-9EF4-4917-8084-D47DF46B56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62C1ABA5-82B1-4B05-926F-F0DF79C859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FFD06FC-377B-4A3B-B07D-1CD0A724F0B8}"/>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6" name="Marcador de pie de página 5">
            <a:extLst>
              <a:ext uri="{FF2B5EF4-FFF2-40B4-BE49-F238E27FC236}">
                <a16:creationId xmlns:a16="http://schemas.microsoft.com/office/drawing/2014/main" id="{365CAFE5-9059-4852-A1D2-A69E6FD74E1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111539D7-C626-403B-826B-069982DA1DCB}"/>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3801078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F06366-B57B-40E6-A036-EAD9D2619B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9E3BB136-A442-457C-BEFA-1384B707C2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E4C876AC-C9AF-426B-8018-B2FD2A1486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00AFAFF-D8DD-4A0B-8284-9744DA4AAE28}"/>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6" name="Marcador de pie de página 5">
            <a:extLst>
              <a:ext uri="{FF2B5EF4-FFF2-40B4-BE49-F238E27FC236}">
                <a16:creationId xmlns:a16="http://schemas.microsoft.com/office/drawing/2014/main" id="{423ADDEB-4000-4370-ABED-041488C77273}"/>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D553888-B2F7-48DA-9870-F9AED0325A6A}"/>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396868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292972-6A97-4F4A-96A3-ADAE15F52F83}"/>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5ABC187-F7C6-4F94-890A-ED8904C6C33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3256221-5BB3-4010-AB42-019A15F007E0}"/>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6A4C2509-ADC6-4E56-925D-EF51AD03D3F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BED36B90-4B28-4547-AEFD-9C2807EFDD29}"/>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4082391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9CF4B6-04C4-4815-8682-2820BF69319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6C124345-C904-4666-B8C8-5E5753ED028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DA9709A-EA57-4695-868C-3B47B118C725}"/>
              </a:ext>
            </a:extLst>
          </p:cNvPr>
          <p:cNvSpPr>
            <a:spLocks noGrp="1"/>
          </p:cNvSpPr>
          <p:nvPr>
            <p:ph type="dt" sz="half" idx="10"/>
          </p:nvPr>
        </p:nvSpPr>
        <p:spPr/>
        <p:txBody>
          <a:body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777ADA7E-13A1-4218-A008-0A2D55AF1C2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41E50C7-DE35-4523-8EFC-EAE9370D0814}"/>
              </a:ext>
            </a:extLst>
          </p:cNvPr>
          <p:cNvSpPr>
            <a:spLocks noGrp="1"/>
          </p:cNvSpPr>
          <p:nvPr>
            <p:ph type="sldNum" sz="quarter" idx="12"/>
          </p:nvPr>
        </p:nvSpPr>
        <p:spPr/>
        <p:txBody>
          <a:bodyPr/>
          <a:lstStyle/>
          <a:p>
            <a:fld id="{F75772F7-FA53-4D36-9D0D-F9D21120914B}" type="slidenum">
              <a:rPr lang="es-EC" smtClean="0"/>
              <a:t>‹Nº›</a:t>
            </a:fld>
            <a:endParaRPr lang="es-EC"/>
          </a:p>
        </p:txBody>
      </p:sp>
    </p:spTree>
    <p:extLst>
      <p:ext uri="{BB962C8B-B14F-4D97-AF65-F5344CB8AC3E}">
        <p14:creationId xmlns:p14="http://schemas.microsoft.com/office/powerpoint/2010/main" val="117538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D999CA-3340-481D-9983-950238B25F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50DC387F-01AB-4CA5-8461-1D0E80A8DC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C3E0CB6C-ADFF-479E-9D6D-23661C2309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A52B8C-A80E-4D64-8024-3E293C8D0511}" type="datetimeFigureOut">
              <a:rPr lang="es-EC" smtClean="0"/>
              <a:t>14/3/22</a:t>
            </a:fld>
            <a:endParaRPr lang="es-EC"/>
          </a:p>
        </p:txBody>
      </p:sp>
      <p:sp>
        <p:nvSpPr>
          <p:cNvPr id="5" name="Marcador de pie de página 4">
            <a:extLst>
              <a:ext uri="{FF2B5EF4-FFF2-40B4-BE49-F238E27FC236}">
                <a16:creationId xmlns:a16="http://schemas.microsoft.com/office/drawing/2014/main" id="{499F8950-322A-4F97-A3B8-90217F5075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BF41D63A-A3D9-472B-A414-8C8696166A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5772F7-FA53-4D36-9D0D-F9D21120914B}" type="slidenum">
              <a:rPr lang="es-EC" smtClean="0"/>
              <a:t>‹Nº›</a:t>
            </a:fld>
            <a:endParaRPr lang="es-EC"/>
          </a:p>
        </p:txBody>
      </p:sp>
    </p:spTree>
    <p:extLst>
      <p:ext uri="{BB962C8B-B14F-4D97-AF65-F5344CB8AC3E}">
        <p14:creationId xmlns:p14="http://schemas.microsoft.com/office/powerpoint/2010/main" val="685270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4">
            <a:extLst>
              <a:ext uri="{FF2B5EF4-FFF2-40B4-BE49-F238E27FC236}">
                <a16:creationId xmlns:a16="http://schemas.microsoft.com/office/drawing/2014/main" id="{BB9AC716-A2ED-4362-B9EB-7E5CCA937C26}"/>
              </a:ext>
            </a:extLst>
          </p:cNvPr>
          <p:cNvPicPr>
            <a:picLocks noChangeAspect="1"/>
          </p:cNvPicPr>
          <p:nvPr/>
        </p:nvPicPr>
        <p:blipFill rotWithShape="1">
          <a:blip r:embed="rId2">
            <a:extLst>
              <a:ext uri="{28A0092B-C50C-407E-A947-70E740481C1C}">
                <a14:useLocalDpi xmlns:a14="http://schemas.microsoft.com/office/drawing/2010/main" val="0"/>
              </a:ext>
            </a:extLst>
          </a:blip>
          <a:srcRect l="-228" t="42976" r="42682" b="33986"/>
          <a:stretch/>
        </p:blipFill>
        <p:spPr>
          <a:xfrm>
            <a:off x="7384869" y="4415584"/>
            <a:ext cx="4807131" cy="1894114"/>
          </a:xfrm>
          <a:prstGeom prst="rect">
            <a:avLst/>
          </a:prstGeom>
        </p:spPr>
      </p:pic>
      <p:sp>
        <p:nvSpPr>
          <p:cNvPr id="2" name="Título 1"/>
          <p:cNvSpPr>
            <a:spLocks noGrp="1"/>
          </p:cNvSpPr>
          <p:nvPr>
            <p:ph type="ctrTitle" idx="4294967295"/>
          </p:nvPr>
        </p:nvSpPr>
        <p:spPr>
          <a:xfrm>
            <a:off x="0" y="6624638"/>
            <a:ext cx="8689975" cy="963612"/>
          </a:xfrm>
        </p:spPr>
        <p:txBody>
          <a:bodyPr>
            <a:normAutofit fontScale="90000"/>
          </a:bodyPr>
          <a:lstStyle/>
          <a:p>
            <a:br>
              <a:rPr lang="es-EC" dirty="0"/>
            </a:br>
            <a:endParaRPr lang="es-EC" dirty="0"/>
          </a:p>
        </p:txBody>
      </p:sp>
      <p:pic>
        <p:nvPicPr>
          <p:cNvPr id="4" name="Imagen 3">
            <a:extLst>
              <a:ext uri="{FF2B5EF4-FFF2-40B4-BE49-F238E27FC236}">
                <a16:creationId xmlns:a16="http://schemas.microsoft.com/office/drawing/2014/main" id="{4C78C151-9444-4D31-803F-223A54EE49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086" y="163043"/>
            <a:ext cx="6726447" cy="6138260"/>
          </a:xfrm>
          <a:prstGeom prst="rect">
            <a:avLst/>
          </a:prstGeom>
        </p:spPr>
      </p:pic>
      <p:sp>
        <p:nvSpPr>
          <p:cNvPr id="3" name="Rectángulo 2"/>
          <p:cNvSpPr/>
          <p:nvPr/>
        </p:nvSpPr>
        <p:spPr>
          <a:xfrm>
            <a:off x="7663541" y="3302958"/>
            <a:ext cx="3771153" cy="1573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0070C0"/>
                </a:solidFill>
                <a:latin typeface="Kristen ITC" panose="03050502040202030202" pitchFamily="66" charset="0"/>
              </a:rPr>
              <a:t>Arqui</a:t>
            </a:r>
            <a:r>
              <a:rPr lang="es-ES" dirty="0">
                <a:solidFill>
                  <a:srgbClr val="FF0000"/>
                </a:solidFill>
                <a:latin typeface="Kristen ITC" panose="03050502040202030202" pitchFamily="66" charset="0"/>
              </a:rPr>
              <a:t>diócesis</a:t>
            </a:r>
            <a:r>
              <a:rPr lang="es-ES" dirty="0">
                <a:solidFill>
                  <a:srgbClr val="0070C0"/>
                </a:solidFill>
                <a:latin typeface="Kristen ITC" panose="03050502040202030202" pitchFamily="66" charset="0"/>
              </a:rPr>
              <a:t> </a:t>
            </a:r>
            <a:r>
              <a:rPr lang="es-ES" dirty="0">
                <a:solidFill>
                  <a:srgbClr val="FF0000"/>
                </a:solidFill>
                <a:latin typeface="Kristen ITC" panose="03050502040202030202" pitchFamily="66" charset="0"/>
              </a:rPr>
              <a:t>de</a:t>
            </a:r>
            <a:r>
              <a:rPr lang="es-ES" dirty="0">
                <a:solidFill>
                  <a:srgbClr val="0070C0"/>
                </a:solidFill>
                <a:latin typeface="Kristen ITC" panose="03050502040202030202" pitchFamily="66" charset="0"/>
              </a:rPr>
              <a:t> Quito </a:t>
            </a:r>
          </a:p>
          <a:p>
            <a:pPr algn="ctr"/>
            <a:r>
              <a:rPr lang="es-ES" dirty="0">
                <a:solidFill>
                  <a:srgbClr val="FF9900"/>
                </a:solidFill>
                <a:latin typeface="Kristen ITC" panose="03050502040202030202" pitchFamily="66" charset="0"/>
              </a:rPr>
              <a:t>en camino sinodal</a:t>
            </a:r>
            <a:endParaRPr lang="es-EC" dirty="0">
              <a:solidFill>
                <a:srgbClr val="FF9900"/>
              </a:solidFill>
              <a:latin typeface="Kristen ITC" panose="03050502040202030202" pitchFamily="66" charset="0"/>
            </a:endParaRPr>
          </a:p>
        </p:txBody>
      </p:sp>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6509" y="700859"/>
            <a:ext cx="2437831" cy="2602099"/>
          </a:xfrm>
          <a:prstGeom prst="rect">
            <a:avLst/>
          </a:prstGeom>
        </p:spPr>
      </p:pic>
    </p:spTree>
    <p:extLst>
      <p:ext uri="{BB962C8B-B14F-4D97-AF65-F5344CB8AC3E}">
        <p14:creationId xmlns:p14="http://schemas.microsoft.com/office/powerpoint/2010/main" val="1152309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BB9AC716-A2ED-4362-B9EB-7E5CCA937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955" y="-119661"/>
            <a:ext cx="12192000" cy="11999607"/>
          </a:xfrm>
          <a:prstGeom prst="rect">
            <a:avLst/>
          </a:prstGeom>
        </p:spPr>
      </p:pic>
      <p:sp>
        <p:nvSpPr>
          <p:cNvPr id="2" name="Título 1">
            <a:extLst>
              <a:ext uri="{FF2B5EF4-FFF2-40B4-BE49-F238E27FC236}">
                <a16:creationId xmlns:a16="http://schemas.microsoft.com/office/drawing/2014/main" id="{471D12FF-23A7-43E1-89AC-4DA502861091}"/>
              </a:ext>
            </a:extLst>
          </p:cNvPr>
          <p:cNvSpPr>
            <a:spLocks noGrp="1"/>
          </p:cNvSpPr>
          <p:nvPr>
            <p:ph type="title"/>
          </p:nvPr>
        </p:nvSpPr>
        <p:spPr>
          <a:xfrm>
            <a:off x="689344" y="0"/>
            <a:ext cx="10515600" cy="1243867"/>
          </a:xfrm>
        </p:spPr>
        <p:txBody>
          <a:bodyPr>
            <a:normAutofit fontScale="90000"/>
          </a:bodyPr>
          <a:lstStyle/>
          <a:p>
            <a:pPr algn="ctr"/>
            <a:r>
              <a:rPr lang="es-EC" b="1" dirty="0">
                <a:latin typeface="Kristen ITC" panose="03050502040202030202" pitchFamily="66" charset="0"/>
              </a:rPr>
              <a:t>Oración</a:t>
            </a:r>
            <a:br>
              <a:rPr lang="es-EC" dirty="0"/>
            </a:br>
            <a:endParaRPr lang="es-EC" dirty="0"/>
          </a:p>
        </p:txBody>
      </p:sp>
      <p:sp>
        <p:nvSpPr>
          <p:cNvPr id="3" name="Marcador de contenido 2">
            <a:extLst>
              <a:ext uri="{FF2B5EF4-FFF2-40B4-BE49-F238E27FC236}">
                <a16:creationId xmlns:a16="http://schemas.microsoft.com/office/drawing/2014/main" id="{96E6E8F3-43B3-4408-87A4-0A5298063F48}"/>
              </a:ext>
            </a:extLst>
          </p:cNvPr>
          <p:cNvSpPr>
            <a:spLocks noGrp="1"/>
          </p:cNvSpPr>
          <p:nvPr>
            <p:ph idx="1"/>
          </p:nvPr>
        </p:nvSpPr>
        <p:spPr>
          <a:xfrm>
            <a:off x="583019" y="1020727"/>
            <a:ext cx="10515600" cy="5837273"/>
          </a:xfrm>
        </p:spPr>
        <p:txBody>
          <a:bodyPr>
            <a:normAutofit/>
          </a:bodyPr>
          <a:lstStyle/>
          <a:p>
            <a:pPr marL="0" indent="0" algn="ctr">
              <a:lnSpc>
                <a:spcPct val="110000"/>
              </a:lnSpc>
              <a:spcBef>
                <a:spcPts val="0"/>
              </a:spcBef>
              <a:buNone/>
            </a:pPr>
            <a:r>
              <a:rPr lang="es-EC" sz="2400" dirty="0">
                <a:latin typeface="Kristen ITC" panose="03050502040202030202" pitchFamily="66" charset="0"/>
              </a:rPr>
              <a:t>Estamos ante ti, Espíritu Santo, reunidos en tu nombre. </a:t>
            </a:r>
          </a:p>
          <a:p>
            <a:pPr marL="0" indent="0" algn="ctr">
              <a:lnSpc>
                <a:spcPct val="110000"/>
              </a:lnSpc>
              <a:spcBef>
                <a:spcPts val="0"/>
              </a:spcBef>
              <a:buNone/>
            </a:pPr>
            <a:r>
              <a:rPr lang="es-EC" sz="2400" dirty="0">
                <a:latin typeface="Kristen ITC" panose="03050502040202030202" pitchFamily="66" charset="0"/>
              </a:rPr>
              <a:t>Tú que eres nuestro verdadero consejero: </a:t>
            </a:r>
          </a:p>
          <a:p>
            <a:pPr marL="0" indent="0" algn="ctr">
              <a:lnSpc>
                <a:spcPct val="110000"/>
              </a:lnSpc>
              <a:spcBef>
                <a:spcPts val="0"/>
              </a:spcBef>
              <a:buNone/>
            </a:pPr>
            <a:r>
              <a:rPr lang="es-EC" sz="2400" dirty="0">
                <a:latin typeface="Kristen ITC" panose="03050502040202030202" pitchFamily="66" charset="0"/>
              </a:rPr>
              <a:t>ven a nosotros, apóyanos, entra en nuestros corazones.</a:t>
            </a:r>
          </a:p>
          <a:p>
            <a:pPr marL="0" indent="0" algn="ctr">
              <a:buNone/>
            </a:pPr>
            <a:endParaRPr lang="es-EC" sz="2400" dirty="0">
              <a:latin typeface="Kristen ITC" panose="03050502040202030202" pitchFamily="66" charset="0"/>
            </a:endParaRPr>
          </a:p>
          <a:p>
            <a:pPr marL="0" indent="0" algn="ctr">
              <a:spcBef>
                <a:spcPts val="0"/>
              </a:spcBef>
              <a:buNone/>
            </a:pPr>
            <a:r>
              <a:rPr lang="es-EC" sz="2400" dirty="0">
                <a:latin typeface="Kristen ITC" panose="03050502040202030202" pitchFamily="66" charset="0"/>
              </a:rPr>
              <a:t>Enséñanos el camino, muéstranos cómo alcanzar la meta. </a:t>
            </a:r>
          </a:p>
          <a:p>
            <a:pPr marL="0" indent="0" algn="ctr">
              <a:spcBef>
                <a:spcPts val="0"/>
              </a:spcBef>
              <a:buNone/>
            </a:pPr>
            <a:r>
              <a:rPr lang="es-EC" sz="2400" dirty="0">
                <a:latin typeface="Kristen ITC" panose="03050502040202030202" pitchFamily="66" charset="0"/>
              </a:rPr>
              <a:t>Impide que perdamos el rumbo </a:t>
            </a:r>
          </a:p>
          <a:p>
            <a:pPr marL="0" indent="0" algn="ctr">
              <a:spcBef>
                <a:spcPts val="0"/>
              </a:spcBef>
              <a:buNone/>
            </a:pPr>
            <a:r>
              <a:rPr lang="es-EC" sz="2400" dirty="0">
                <a:latin typeface="Kristen ITC" panose="03050502040202030202" pitchFamily="66" charset="0"/>
              </a:rPr>
              <a:t>como personas débiles y pecadoras.</a:t>
            </a:r>
          </a:p>
          <a:p>
            <a:pPr marL="0" indent="0" algn="ctr">
              <a:spcBef>
                <a:spcPts val="0"/>
              </a:spcBef>
              <a:buNone/>
            </a:pPr>
            <a:r>
              <a:rPr lang="es-EC" sz="2400" dirty="0">
                <a:latin typeface="Kristen ITC" panose="03050502040202030202" pitchFamily="66" charset="0"/>
              </a:rPr>
              <a:t> No permitas que la ignorancia nos lleve por falsos caminos.</a:t>
            </a:r>
          </a:p>
          <a:p>
            <a:pPr marL="0" indent="0" algn="ctr">
              <a:spcBef>
                <a:spcPts val="0"/>
              </a:spcBef>
              <a:buNone/>
            </a:pPr>
            <a:endParaRPr lang="es-EC" sz="2400" dirty="0">
              <a:latin typeface="Kristen ITC" panose="03050502040202030202" pitchFamily="66" charset="0"/>
            </a:endParaRPr>
          </a:p>
          <a:p>
            <a:pPr marL="0" indent="0" algn="ctr">
              <a:spcBef>
                <a:spcPts val="0"/>
              </a:spcBef>
              <a:buNone/>
            </a:pPr>
            <a:r>
              <a:rPr lang="es-EC" sz="2400" dirty="0">
                <a:latin typeface="Kristen ITC" panose="03050502040202030202" pitchFamily="66" charset="0"/>
              </a:rPr>
              <a:t>Concédenos el don del discernimiento, </a:t>
            </a:r>
          </a:p>
          <a:p>
            <a:pPr marL="0" indent="0" algn="ctr">
              <a:spcBef>
                <a:spcPts val="0"/>
              </a:spcBef>
              <a:buNone/>
            </a:pPr>
            <a:r>
              <a:rPr lang="es-EC" sz="2400" dirty="0">
                <a:latin typeface="Kristen ITC" panose="03050502040202030202" pitchFamily="66" charset="0"/>
              </a:rPr>
              <a:t>para que no dejemos que nuestras acciones </a:t>
            </a:r>
          </a:p>
          <a:p>
            <a:pPr marL="0" indent="0" algn="ctr">
              <a:spcBef>
                <a:spcPts val="0"/>
              </a:spcBef>
              <a:buNone/>
            </a:pPr>
            <a:r>
              <a:rPr lang="es-EC" sz="2400" dirty="0">
                <a:latin typeface="Kristen ITC" panose="03050502040202030202" pitchFamily="66" charset="0"/>
              </a:rPr>
              <a:t>se guíen por perjuicios y falsas consideraciones.</a:t>
            </a:r>
          </a:p>
          <a:p>
            <a:pPr marL="0" indent="0" algn="ctr">
              <a:spcBef>
                <a:spcPts val="0"/>
              </a:spcBef>
              <a:buNone/>
            </a:pPr>
            <a:endParaRPr lang="es-EC" sz="2400" dirty="0">
              <a:latin typeface="Kristen ITC" panose="03050502040202030202" pitchFamily="66" charset="0"/>
            </a:endParaRPr>
          </a:p>
        </p:txBody>
      </p:sp>
    </p:spTree>
    <p:extLst>
      <p:ext uri="{BB962C8B-B14F-4D97-AF65-F5344CB8AC3E}">
        <p14:creationId xmlns:p14="http://schemas.microsoft.com/office/powerpoint/2010/main" val="368248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down)">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down)">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BB9AC716-A2ED-4362-B9EB-7E5CCA937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216" y="-1800349"/>
            <a:ext cx="14168574" cy="13944990"/>
          </a:xfrm>
          <a:prstGeom prst="rect">
            <a:avLst/>
          </a:prstGeom>
        </p:spPr>
      </p:pic>
      <p:sp>
        <p:nvSpPr>
          <p:cNvPr id="3" name="Marcador de contenido 2">
            <a:extLst>
              <a:ext uri="{FF2B5EF4-FFF2-40B4-BE49-F238E27FC236}">
                <a16:creationId xmlns:a16="http://schemas.microsoft.com/office/drawing/2014/main" id="{96E6E8F3-43B3-4408-87A4-0A5298063F48}"/>
              </a:ext>
            </a:extLst>
          </p:cNvPr>
          <p:cNvSpPr>
            <a:spLocks noGrp="1"/>
          </p:cNvSpPr>
          <p:nvPr>
            <p:ph idx="1"/>
          </p:nvPr>
        </p:nvSpPr>
        <p:spPr>
          <a:xfrm>
            <a:off x="678710" y="871869"/>
            <a:ext cx="10515600" cy="4019107"/>
          </a:xfrm>
        </p:spPr>
        <p:txBody>
          <a:bodyPr>
            <a:normAutofit/>
          </a:bodyPr>
          <a:lstStyle/>
          <a:p>
            <a:pPr marL="0" indent="0" algn="ctr">
              <a:spcBef>
                <a:spcPts val="0"/>
              </a:spcBef>
              <a:buNone/>
            </a:pPr>
            <a:r>
              <a:rPr lang="es-EC" sz="2400" dirty="0">
                <a:latin typeface="Kristen ITC" panose="03050502040202030202" pitchFamily="66" charset="0"/>
              </a:rPr>
              <a:t>Condúcenos a la unidad en ti, </a:t>
            </a:r>
          </a:p>
          <a:p>
            <a:pPr marL="0" indent="0" algn="ctr">
              <a:spcBef>
                <a:spcPts val="0"/>
              </a:spcBef>
              <a:buNone/>
            </a:pPr>
            <a:r>
              <a:rPr lang="es-EC" sz="2400" dirty="0">
                <a:latin typeface="Kristen ITC" panose="03050502040202030202" pitchFamily="66" charset="0"/>
              </a:rPr>
              <a:t>para que no nos desviemos </a:t>
            </a:r>
          </a:p>
          <a:p>
            <a:pPr marL="0" indent="0" algn="ctr">
              <a:spcBef>
                <a:spcPts val="0"/>
              </a:spcBef>
              <a:buNone/>
            </a:pPr>
            <a:r>
              <a:rPr lang="es-EC" sz="2400" dirty="0">
                <a:latin typeface="Kristen ITC" panose="03050502040202030202" pitchFamily="66" charset="0"/>
              </a:rPr>
              <a:t>del camino de la verdad y la justicia, </a:t>
            </a:r>
          </a:p>
          <a:p>
            <a:pPr marL="0" indent="0" algn="ctr">
              <a:spcBef>
                <a:spcPts val="0"/>
              </a:spcBef>
              <a:buNone/>
            </a:pPr>
            <a:r>
              <a:rPr lang="es-EC" sz="2400" dirty="0">
                <a:latin typeface="Kristen ITC" panose="03050502040202030202" pitchFamily="66" charset="0"/>
              </a:rPr>
              <a:t>sino que en nuestro peregrinaje terrenal </a:t>
            </a:r>
          </a:p>
          <a:p>
            <a:pPr marL="0" indent="0" algn="ctr">
              <a:spcBef>
                <a:spcPts val="0"/>
              </a:spcBef>
              <a:buNone/>
            </a:pPr>
            <a:r>
              <a:rPr lang="es-EC" sz="2400" dirty="0">
                <a:latin typeface="Kristen ITC" panose="03050502040202030202" pitchFamily="66" charset="0"/>
              </a:rPr>
              <a:t>nos esforcemos por alcanzar la vida eterna.</a:t>
            </a:r>
          </a:p>
          <a:p>
            <a:pPr marL="0" indent="0" algn="ctr">
              <a:spcBef>
                <a:spcPts val="0"/>
              </a:spcBef>
              <a:buNone/>
            </a:pPr>
            <a:endParaRPr lang="es-EC" sz="2400" dirty="0">
              <a:latin typeface="Kristen ITC" panose="03050502040202030202" pitchFamily="66" charset="0"/>
            </a:endParaRPr>
          </a:p>
          <a:p>
            <a:pPr marL="0" indent="0" algn="ctr">
              <a:spcBef>
                <a:spcPts val="0"/>
              </a:spcBef>
              <a:buNone/>
            </a:pPr>
            <a:r>
              <a:rPr lang="es-EC" sz="2400" dirty="0">
                <a:latin typeface="Kristen ITC" panose="03050502040202030202" pitchFamily="66" charset="0"/>
              </a:rPr>
              <a:t>Esto te lo pedimos a ti, </a:t>
            </a:r>
          </a:p>
          <a:p>
            <a:pPr marL="0" indent="0" algn="ctr">
              <a:spcBef>
                <a:spcPts val="0"/>
              </a:spcBef>
              <a:buNone/>
            </a:pPr>
            <a:r>
              <a:rPr lang="es-EC" sz="2400" dirty="0">
                <a:latin typeface="Kristen ITC" panose="03050502040202030202" pitchFamily="66" charset="0"/>
              </a:rPr>
              <a:t>que obras en todo tiempo y lugar, </a:t>
            </a:r>
          </a:p>
          <a:p>
            <a:pPr marL="0" indent="0" algn="ctr">
              <a:spcBef>
                <a:spcPts val="0"/>
              </a:spcBef>
              <a:buNone/>
            </a:pPr>
            <a:r>
              <a:rPr lang="es-EC" sz="2400" dirty="0">
                <a:latin typeface="Kristen ITC" panose="03050502040202030202" pitchFamily="66" charset="0"/>
              </a:rPr>
              <a:t>en comunión con el Padre y el Hijo, </a:t>
            </a:r>
          </a:p>
          <a:p>
            <a:pPr marL="0" indent="0" algn="ctr">
              <a:spcBef>
                <a:spcPts val="0"/>
              </a:spcBef>
              <a:buNone/>
            </a:pPr>
            <a:r>
              <a:rPr lang="es-EC" sz="2400" dirty="0">
                <a:latin typeface="Kristen ITC" panose="03050502040202030202" pitchFamily="66" charset="0"/>
              </a:rPr>
              <a:t>por los siglos de los siglos. </a:t>
            </a:r>
          </a:p>
          <a:p>
            <a:pPr marL="0" indent="0" algn="ctr">
              <a:spcBef>
                <a:spcPts val="0"/>
              </a:spcBef>
              <a:buNone/>
            </a:pPr>
            <a:r>
              <a:rPr lang="es-EC" sz="2400" dirty="0">
                <a:latin typeface="Kristen ITC" panose="03050502040202030202" pitchFamily="66" charset="0"/>
              </a:rPr>
              <a:t>Amén.</a:t>
            </a:r>
          </a:p>
          <a:p>
            <a:pPr marL="0" indent="0" algn="ctr">
              <a:spcBef>
                <a:spcPts val="0"/>
              </a:spcBef>
              <a:buNone/>
            </a:pPr>
            <a:endParaRPr lang="es-EC" sz="2400" dirty="0">
              <a:latin typeface="Kristen ITC" panose="03050502040202030202" pitchFamily="66" charset="0"/>
            </a:endParaRPr>
          </a:p>
        </p:txBody>
      </p:sp>
    </p:spTree>
    <p:extLst>
      <p:ext uri="{BB962C8B-B14F-4D97-AF65-F5344CB8AC3E}">
        <p14:creationId xmlns:p14="http://schemas.microsoft.com/office/powerpoint/2010/main" val="155634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C78C151-9444-4D31-803F-223A54EE49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3977" y="0"/>
            <a:ext cx="5661924" cy="5166823"/>
          </a:xfrm>
          <a:prstGeom prst="rect">
            <a:avLst/>
          </a:prstGeom>
        </p:spPr>
      </p:pic>
      <p:sp>
        <p:nvSpPr>
          <p:cNvPr id="2" name="Rectángulo 1"/>
          <p:cNvSpPr/>
          <p:nvPr/>
        </p:nvSpPr>
        <p:spPr>
          <a:xfrm>
            <a:off x="3200400" y="5397500"/>
            <a:ext cx="6375400" cy="94563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4000" dirty="0">
                <a:solidFill>
                  <a:srgbClr val="D60093"/>
                </a:solidFill>
                <a:latin typeface="Kristen ITC" panose="03050502040202030202" pitchFamily="66" charset="0"/>
              </a:rPr>
              <a:t>Catequesis del Logo</a:t>
            </a:r>
            <a:endParaRPr lang="es-EC" sz="4000" dirty="0">
              <a:solidFill>
                <a:srgbClr val="D60093"/>
              </a:solidFill>
              <a:latin typeface="Kristen ITC" panose="03050502040202030202" pitchFamily="66" charset="0"/>
            </a:endParaRPr>
          </a:p>
        </p:txBody>
      </p:sp>
    </p:spTree>
    <p:extLst>
      <p:ext uri="{BB962C8B-B14F-4D97-AF65-F5344CB8AC3E}">
        <p14:creationId xmlns:p14="http://schemas.microsoft.com/office/powerpoint/2010/main" val="89938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6C8C1CE-E79C-4A6A-BAFF-1F976D1137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936" y="-280555"/>
            <a:ext cx="6858000" cy="6858000"/>
          </a:xfrm>
          <a:prstGeom prst="rect">
            <a:avLst/>
          </a:prstGeom>
        </p:spPr>
      </p:pic>
      <p:sp>
        <p:nvSpPr>
          <p:cNvPr id="2" name="Rectángulo 1"/>
          <p:cNvSpPr/>
          <p:nvPr/>
        </p:nvSpPr>
        <p:spPr>
          <a:xfrm>
            <a:off x="4301836" y="3657600"/>
            <a:ext cx="7180119" cy="1477328"/>
          </a:xfrm>
          <a:prstGeom prst="rect">
            <a:avLst/>
          </a:prstGeom>
        </p:spPr>
        <p:txBody>
          <a:bodyPr wrap="square">
            <a:spAutoFit/>
          </a:bodyPr>
          <a:lstStyle/>
          <a:p>
            <a:pPr algn="just"/>
            <a:r>
              <a:rPr lang="es-MX" dirty="0">
                <a:solidFill>
                  <a:srgbClr val="0070C0"/>
                </a:solidFill>
                <a:latin typeface="Kristen ITC" panose="03050502040202030202" pitchFamily="66" charset="0"/>
              </a:rPr>
              <a:t>Un árbol grande y majestuoso, lleno de sabiduría y luz, alcanza el cielo. Un signo de profunda vitalidad y esperanza que expresa la cruz de Cristo. Lleva la Eucaristía, que brilla como el sol. Las ramas horizontales, abiertas como manos o alas, sugieren, al mismo tiempo, el Espíritu Santo.</a:t>
            </a:r>
            <a:endParaRPr lang="en-US" dirty="0">
              <a:solidFill>
                <a:srgbClr val="0070C0"/>
              </a:solidFill>
              <a:latin typeface="Kristen ITC" panose="03050502040202030202" pitchFamily="66" charset="0"/>
            </a:endParaRPr>
          </a:p>
        </p:txBody>
      </p:sp>
    </p:spTree>
    <p:extLst>
      <p:ext uri="{BB962C8B-B14F-4D97-AF65-F5344CB8AC3E}">
        <p14:creationId xmlns:p14="http://schemas.microsoft.com/office/powerpoint/2010/main" val="241948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8">
            <a:extLst>
              <a:ext uri="{FF2B5EF4-FFF2-40B4-BE49-F238E27FC236}">
                <a16:creationId xmlns:a16="http://schemas.microsoft.com/office/drawing/2014/main" id="{49D1FB1B-7431-41E6-8D94-4972C13092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455832" flipH="1">
            <a:off x="4468658" y="965403"/>
            <a:ext cx="7736709" cy="7736709"/>
          </a:xfrm>
        </p:spPr>
      </p:pic>
      <p:pic>
        <p:nvPicPr>
          <p:cNvPr id="4" name="Imagen 3">
            <a:extLst>
              <a:ext uri="{FF2B5EF4-FFF2-40B4-BE49-F238E27FC236}">
                <a16:creationId xmlns:a16="http://schemas.microsoft.com/office/drawing/2014/main" id="{4C3BEFD4-BD4F-4719-AC1D-CE308850C8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 y="1404757"/>
            <a:ext cx="6858000" cy="6858000"/>
          </a:xfrm>
          <a:prstGeom prst="rect">
            <a:avLst/>
          </a:prstGeom>
        </p:spPr>
      </p:pic>
      <p:sp>
        <p:nvSpPr>
          <p:cNvPr id="2" name="Rectángulo 1"/>
          <p:cNvSpPr/>
          <p:nvPr/>
        </p:nvSpPr>
        <p:spPr>
          <a:xfrm>
            <a:off x="1106904" y="819973"/>
            <a:ext cx="10443411" cy="2246769"/>
          </a:xfrm>
          <a:prstGeom prst="rect">
            <a:avLst/>
          </a:prstGeom>
        </p:spPr>
        <p:txBody>
          <a:bodyPr wrap="square">
            <a:spAutoFit/>
          </a:bodyPr>
          <a:lstStyle/>
          <a:p>
            <a:pPr algn="just"/>
            <a:r>
              <a:rPr lang="es-MX" sz="2800" dirty="0">
                <a:solidFill>
                  <a:srgbClr val="FF6600"/>
                </a:solidFill>
                <a:latin typeface="Kristen ITC" panose="03050502040202030202" pitchFamily="66" charset="0"/>
              </a:rPr>
              <a:t>El pueblo de Dios no es estático: está en movimiento, en referencia directa a la etimología de la palabra sínodo, que significa "caminar juntos". El pueblo está unido por la misma dinámica común que le insufla este Árbol de la Vida, desde el que inicia su caminar</a:t>
            </a:r>
            <a:endParaRPr lang="en-US" sz="2800" dirty="0">
              <a:solidFill>
                <a:srgbClr val="FF6600"/>
              </a:solidFill>
              <a:latin typeface="Kristen ITC" panose="03050502040202030202" pitchFamily="66" charset="0"/>
            </a:endParaRPr>
          </a:p>
        </p:txBody>
      </p:sp>
    </p:spTree>
    <p:extLst>
      <p:ext uri="{BB962C8B-B14F-4D97-AF65-F5344CB8AC3E}">
        <p14:creationId xmlns:p14="http://schemas.microsoft.com/office/powerpoint/2010/main" val="89219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8">
            <a:extLst>
              <a:ext uri="{FF2B5EF4-FFF2-40B4-BE49-F238E27FC236}">
                <a16:creationId xmlns:a16="http://schemas.microsoft.com/office/drawing/2014/main" id="{49D1FB1B-7431-41E6-8D94-4972C130928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455832" flipH="1">
            <a:off x="5153951" y="2166363"/>
            <a:ext cx="6855045" cy="6855045"/>
          </a:xfrm>
        </p:spPr>
      </p:pic>
      <p:pic>
        <p:nvPicPr>
          <p:cNvPr id="4" name="Imagen 3">
            <a:extLst>
              <a:ext uri="{FF2B5EF4-FFF2-40B4-BE49-F238E27FC236}">
                <a16:creationId xmlns:a16="http://schemas.microsoft.com/office/drawing/2014/main" id="{4C3BEFD4-BD4F-4719-AC1D-CE308850C8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0718" r="-1061"/>
          <a:stretch/>
        </p:blipFill>
        <p:spPr>
          <a:xfrm>
            <a:off x="0" y="2774372"/>
            <a:ext cx="6930737" cy="5437144"/>
          </a:xfrm>
          <a:prstGeom prst="rect">
            <a:avLst/>
          </a:prstGeom>
        </p:spPr>
      </p:pic>
      <p:sp>
        <p:nvSpPr>
          <p:cNvPr id="2" name="Rectángulo 1"/>
          <p:cNvSpPr/>
          <p:nvPr/>
        </p:nvSpPr>
        <p:spPr>
          <a:xfrm>
            <a:off x="519545" y="310818"/>
            <a:ext cx="11149445" cy="2462213"/>
          </a:xfrm>
          <a:prstGeom prst="rect">
            <a:avLst/>
          </a:prstGeom>
        </p:spPr>
        <p:txBody>
          <a:bodyPr wrap="square">
            <a:spAutoFit/>
          </a:bodyPr>
          <a:lstStyle/>
          <a:p>
            <a:pPr algn="just"/>
            <a:r>
              <a:rPr lang="es-MX" sz="2200" dirty="0">
                <a:solidFill>
                  <a:srgbClr val="D60093"/>
                </a:solidFill>
                <a:latin typeface="Kristen ITC" panose="03050502040202030202" pitchFamily="66" charset="0"/>
              </a:rPr>
              <a:t>Estas 15 siluetas resumen toda nuestra humanidad en su diversidad de situaciones vitales de generaciones y orígenes. Este aspecto se ve reforzado por la multiplicidad de colores vivos que son en sí mismos signos de alegría. No hay jerarquía entre estas personas que están todas en el mismo plano: jóvenes, ancianos, hombres, mujeres, adolescentes, niños, laicos, religiosos, padres, parejas, solteros; el obispo y la religiosa no están delante de ellos, sino entre ellos. </a:t>
            </a:r>
            <a:endParaRPr lang="en-US" sz="2200" dirty="0">
              <a:solidFill>
                <a:srgbClr val="D60093"/>
              </a:solidFill>
              <a:latin typeface="Kristen ITC" panose="03050502040202030202" pitchFamily="66" charset="0"/>
            </a:endParaRPr>
          </a:p>
        </p:txBody>
      </p:sp>
    </p:spTree>
    <p:extLst>
      <p:ext uri="{BB962C8B-B14F-4D97-AF65-F5344CB8AC3E}">
        <p14:creationId xmlns:p14="http://schemas.microsoft.com/office/powerpoint/2010/main" val="345363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8">
            <a:extLst>
              <a:ext uri="{FF2B5EF4-FFF2-40B4-BE49-F238E27FC236}">
                <a16:creationId xmlns:a16="http://schemas.microsoft.com/office/drawing/2014/main" id="{49D1FB1B-7431-41E6-8D94-4972C130928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455832" flipH="1">
            <a:off x="5470683" y="1544721"/>
            <a:ext cx="6855045" cy="6855045"/>
          </a:xfrm>
        </p:spPr>
      </p:pic>
      <p:pic>
        <p:nvPicPr>
          <p:cNvPr id="4" name="Imagen 3">
            <a:extLst>
              <a:ext uri="{FF2B5EF4-FFF2-40B4-BE49-F238E27FC236}">
                <a16:creationId xmlns:a16="http://schemas.microsoft.com/office/drawing/2014/main" id="{4C3BEFD4-BD4F-4719-AC1D-CE308850C8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0718" r="-1061"/>
          <a:stretch/>
        </p:blipFill>
        <p:spPr>
          <a:xfrm>
            <a:off x="0" y="2774372"/>
            <a:ext cx="6930737" cy="5437144"/>
          </a:xfrm>
          <a:prstGeom prst="rect">
            <a:avLst/>
          </a:prstGeom>
        </p:spPr>
      </p:pic>
      <p:sp>
        <p:nvSpPr>
          <p:cNvPr id="3" name="Rectángulo 2"/>
          <p:cNvSpPr/>
          <p:nvPr/>
        </p:nvSpPr>
        <p:spPr>
          <a:xfrm>
            <a:off x="1424708" y="838392"/>
            <a:ext cx="9586192" cy="1323439"/>
          </a:xfrm>
          <a:prstGeom prst="rect">
            <a:avLst/>
          </a:prstGeom>
        </p:spPr>
        <p:txBody>
          <a:bodyPr wrap="square">
            <a:spAutoFit/>
          </a:bodyPr>
          <a:lstStyle/>
          <a:p>
            <a:pPr algn="just"/>
            <a:r>
              <a:rPr lang="es-MX" sz="2000" dirty="0">
                <a:solidFill>
                  <a:srgbClr val="D60093"/>
                </a:solidFill>
                <a:latin typeface="Kristen ITC" panose="03050502040202030202" pitchFamily="66" charset="0"/>
              </a:rPr>
              <a:t>Con toda naturalidad, los niños y luego los adolescentes abren su camino, en referencia a estas palabras de Jesús en el Evangelio "Te alabo, Padre, Señor del cielo y de la tierra, porque has ocultado estas cosas a los sabios y a los entendidos y las has revelado a los niños". (Mt 11,25)</a:t>
            </a:r>
            <a:endParaRPr lang="en-US" sz="2000" dirty="0">
              <a:solidFill>
                <a:srgbClr val="D60093"/>
              </a:solidFill>
              <a:latin typeface="Kristen ITC" panose="03050502040202030202" pitchFamily="66" charset="0"/>
            </a:endParaRPr>
          </a:p>
        </p:txBody>
      </p:sp>
    </p:spTree>
    <p:extLst>
      <p:ext uri="{BB962C8B-B14F-4D97-AF65-F5344CB8AC3E}">
        <p14:creationId xmlns:p14="http://schemas.microsoft.com/office/powerpoint/2010/main" val="264897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C3BEFD4-BD4F-4719-AC1D-CE308850C8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54" y="1366657"/>
            <a:ext cx="6858000" cy="6858000"/>
          </a:xfrm>
          <a:prstGeom prst="rect">
            <a:avLst/>
          </a:prstGeom>
        </p:spPr>
      </p:pic>
      <p:sp>
        <p:nvSpPr>
          <p:cNvPr id="2" name="Rectángulo 1"/>
          <p:cNvSpPr/>
          <p:nvPr/>
        </p:nvSpPr>
        <p:spPr>
          <a:xfrm>
            <a:off x="924285" y="671584"/>
            <a:ext cx="10148777" cy="2677656"/>
          </a:xfrm>
          <a:prstGeom prst="rect">
            <a:avLst/>
          </a:prstGeom>
        </p:spPr>
        <p:txBody>
          <a:bodyPr wrap="square">
            <a:spAutoFit/>
          </a:bodyPr>
          <a:lstStyle/>
          <a:p>
            <a:pPr algn="just"/>
            <a:r>
              <a:rPr lang="es-MX" sz="2800" dirty="0">
                <a:solidFill>
                  <a:srgbClr val="FF6600"/>
                </a:solidFill>
                <a:latin typeface="Kristen ITC" panose="03050502040202030202" pitchFamily="66" charset="0"/>
              </a:rPr>
              <a:t>La línea de base horizontal: "Por una Iglesia sinodal: comunión, participación y misión" va de izquierda a derecha en la dirección de esta marcha, subrayándola y reforzándola.</a:t>
            </a:r>
          </a:p>
          <a:p>
            <a:pPr algn="just"/>
            <a:endParaRPr lang="es-MX" sz="2800" dirty="0">
              <a:solidFill>
                <a:srgbClr val="FF6600"/>
              </a:solidFill>
              <a:latin typeface="Kristen ITC" panose="03050502040202030202" pitchFamily="66" charset="0"/>
            </a:endParaRPr>
          </a:p>
          <a:p>
            <a:pPr algn="just"/>
            <a:r>
              <a:rPr lang="es-MX" sz="2800" dirty="0">
                <a:solidFill>
                  <a:srgbClr val="FF6600"/>
                </a:solidFill>
                <a:latin typeface="Kristen ITC" panose="03050502040202030202" pitchFamily="66" charset="0"/>
              </a:rPr>
              <a:t> </a:t>
            </a:r>
            <a:endParaRPr lang="en-US" sz="2800" dirty="0">
              <a:solidFill>
                <a:srgbClr val="FF6600"/>
              </a:solidFill>
              <a:latin typeface="Kristen ITC" panose="03050502040202030202" pitchFamily="66" charset="0"/>
            </a:endParaRPr>
          </a:p>
        </p:txBody>
      </p:sp>
      <p:sp>
        <p:nvSpPr>
          <p:cNvPr id="7" name="Proceso 6"/>
          <p:cNvSpPr/>
          <p:nvPr/>
        </p:nvSpPr>
        <p:spPr>
          <a:xfrm>
            <a:off x="0" y="6489700"/>
            <a:ext cx="12192000" cy="342900"/>
          </a:xfrm>
          <a:prstGeom prst="flowChartProcess">
            <a:avLst/>
          </a:prstGeom>
          <a:solidFill>
            <a:srgbClr val="FF99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59399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6C8C1CE-E79C-4A6A-BAFF-1F976D1137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646" y="-280555"/>
            <a:ext cx="6858000" cy="6858000"/>
          </a:xfrm>
          <a:prstGeom prst="rect">
            <a:avLst/>
          </a:prstGeom>
        </p:spPr>
      </p:pic>
      <p:pic>
        <p:nvPicPr>
          <p:cNvPr id="6" name="Marcador de contenido 8">
            <a:extLst>
              <a:ext uri="{FF2B5EF4-FFF2-40B4-BE49-F238E27FC236}">
                <a16:creationId xmlns:a16="http://schemas.microsoft.com/office/drawing/2014/main" id="{49D1FB1B-7431-41E6-8D94-4972C130928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16455832" flipH="1">
            <a:off x="6521130" y="2363308"/>
            <a:ext cx="5918189" cy="5918189"/>
          </a:xfrm>
        </p:spPr>
      </p:pic>
      <p:pic>
        <p:nvPicPr>
          <p:cNvPr id="7" name="Imagen 6">
            <a:extLst>
              <a:ext uri="{FF2B5EF4-FFF2-40B4-BE49-F238E27FC236}">
                <a16:creationId xmlns:a16="http://schemas.microsoft.com/office/drawing/2014/main" id="{4C3BEFD4-BD4F-4719-AC1D-CE308850C8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9155" y="2416858"/>
            <a:ext cx="5246021" cy="5246021"/>
          </a:xfrm>
          <a:prstGeom prst="rect">
            <a:avLst/>
          </a:prstGeom>
        </p:spPr>
      </p:pic>
      <p:sp>
        <p:nvSpPr>
          <p:cNvPr id="2" name="Rectángulo 1"/>
          <p:cNvSpPr/>
          <p:nvPr/>
        </p:nvSpPr>
        <p:spPr>
          <a:xfrm>
            <a:off x="5404547" y="2693122"/>
            <a:ext cx="5909999" cy="1384995"/>
          </a:xfrm>
          <a:prstGeom prst="rect">
            <a:avLst/>
          </a:prstGeom>
        </p:spPr>
        <p:txBody>
          <a:bodyPr wrap="square">
            <a:spAutoFit/>
          </a:bodyPr>
          <a:lstStyle/>
          <a:p>
            <a:pPr algn="ctr"/>
            <a:r>
              <a:rPr lang="es-ES" sz="2800" dirty="0">
                <a:solidFill>
                  <a:srgbClr val="0070C0"/>
                </a:solidFill>
                <a:latin typeface="Kristen ITC" panose="03050502040202030202" pitchFamily="66" charset="0"/>
              </a:rPr>
              <a:t>PALABRAS CLAVES: comunión, participación y misión.</a:t>
            </a:r>
          </a:p>
        </p:txBody>
      </p:sp>
    </p:spTree>
    <p:extLst>
      <p:ext uri="{BB962C8B-B14F-4D97-AF65-F5344CB8AC3E}">
        <p14:creationId xmlns:p14="http://schemas.microsoft.com/office/powerpoint/2010/main" val="4189926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279AE67-E797-4029-A880-780D92EC4F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646" y="-280555"/>
            <a:ext cx="6858000" cy="6858000"/>
          </a:xfrm>
          <a:prstGeom prst="rect">
            <a:avLst/>
          </a:prstGeom>
        </p:spPr>
      </p:pic>
      <p:pic>
        <p:nvPicPr>
          <p:cNvPr id="4" name="Imagen 3">
            <a:extLst>
              <a:ext uri="{FF2B5EF4-FFF2-40B4-BE49-F238E27FC236}">
                <a16:creationId xmlns:a16="http://schemas.microsoft.com/office/drawing/2014/main" id="{2B0145CC-91FF-4948-99ED-0E8367B916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979" y="2388283"/>
            <a:ext cx="5246021" cy="5246021"/>
          </a:xfrm>
          <a:prstGeom prst="rect">
            <a:avLst/>
          </a:prstGeom>
        </p:spPr>
      </p:pic>
      <p:sp>
        <p:nvSpPr>
          <p:cNvPr id="5" name="Rectángulo 4">
            <a:extLst>
              <a:ext uri="{FF2B5EF4-FFF2-40B4-BE49-F238E27FC236}">
                <a16:creationId xmlns:a16="http://schemas.microsoft.com/office/drawing/2014/main" id="{FB179987-4CE2-4D18-8376-6738D337916A}"/>
              </a:ext>
            </a:extLst>
          </p:cNvPr>
          <p:cNvSpPr/>
          <p:nvPr/>
        </p:nvSpPr>
        <p:spPr>
          <a:xfrm>
            <a:off x="6448425" y="2543175"/>
            <a:ext cx="4667250" cy="2521203"/>
          </a:xfrm>
          <a:prstGeom prst="rect">
            <a:avLst/>
          </a:prstGeom>
        </p:spPr>
        <p:txBody>
          <a:bodyPr wrap="square">
            <a:spAutoFit/>
          </a:bodyPr>
          <a:lstStyle/>
          <a:p>
            <a:pPr algn="just">
              <a:lnSpc>
                <a:spcPct val="107000"/>
              </a:lnSpc>
              <a:spcAft>
                <a:spcPts val="800"/>
              </a:spcAft>
            </a:pPr>
            <a:r>
              <a:rPr lang="es-EC" b="1" dirty="0">
                <a:latin typeface="Calibri" panose="020F0502020204030204" pitchFamily="34" charset="0"/>
                <a:ea typeface="Times New Roman" panose="02020603050405020304" pitchFamily="18" charset="0"/>
                <a:cs typeface="Calibri" panose="020F0502020204030204" pitchFamily="34" charset="0"/>
              </a:rPr>
              <a:t>La comunión</a:t>
            </a:r>
            <a:r>
              <a:rPr lang="es-EC" dirty="0">
                <a:latin typeface="Calibri" panose="020F0502020204030204" pitchFamily="34" charset="0"/>
                <a:ea typeface="Times New Roman" panose="02020603050405020304" pitchFamily="18" charset="0"/>
                <a:cs typeface="Calibri" panose="020F0502020204030204" pitchFamily="34" charset="0"/>
              </a:rPr>
              <a:t> expresa la naturaleza misma de la Iglesia; es decir, la cohesión y la plenitud interior, en la gracia, la verdad y la colaboración […]  comunión y participación, </a:t>
            </a:r>
            <a:r>
              <a:rPr lang="es-EC" dirty="0"/>
              <a:t>esas dos palabras, contempla e imita la vida de la Santísima Trinidad, misterio de comunión ad intra y fuente de misión ad extra.</a:t>
            </a:r>
          </a:p>
          <a:p>
            <a:pPr algn="just">
              <a:lnSpc>
                <a:spcPct val="107000"/>
              </a:lnSpc>
              <a:spcAft>
                <a:spcPts val="80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569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82688A-5DDF-4262-8FAA-3E0CF28BDD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880" y="2502583"/>
            <a:ext cx="5246021" cy="5246021"/>
          </a:xfrm>
          <a:prstGeom prst="rect">
            <a:avLst/>
          </a:prstGeom>
        </p:spPr>
      </p:pic>
      <p:pic>
        <p:nvPicPr>
          <p:cNvPr id="3" name="Marcador de contenido 8">
            <a:extLst>
              <a:ext uri="{FF2B5EF4-FFF2-40B4-BE49-F238E27FC236}">
                <a16:creationId xmlns:a16="http://schemas.microsoft.com/office/drawing/2014/main" id="{35A6C699-93A1-4C81-B4CC-D854C250E1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44168" flipH="1" flipV="1">
            <a:off x="6061993" y="-1185389"/>
            <a:ext cx="5918189" cy="5918189"/>
          </a:xfrm>
          <a:prstGeom prst="rect">
            <a:avLst/>
          </a:prstGeom>
        </p:spPr>
      </p:pic>
      <p:sp>
        <p:nvSpPr>
          <p:cNvPr id="4" name="Rectángulo 3">
            <a:extLst>
              <a:ext uri="{FF2B5EF4-FFF2-40B4-BE49-F238E27FC236}">
                <a16:creationId xmlns:a16="http://schemas.microsoft.com/office/drawing/2014/main" id="{164204F2-0603-4F3F-A4BA-EEB1E6A0EC38}"/>
              </a:ext>
            </a:extLst>
          </p:cNvPr>
          <p:cNvSpPr/>
          <p:nvPr/>
        </p:nvSpPr>
        <p:spPr>
          <a:xfrm>
            <a:off x="1276349" y="1005979"/>
            <a:ext cx="7629525" cy="2560060"/>
          </a:xfrm>
          <a:prstGeom prst="rect">
            <a:avLst/>
          </a:prstGeom>
        </p:spPr>
        <p:txBody>
          <a:bodyPr wrap="square">
            <a:spAutoFit/>
          </a:bodyPr>
          <a:lstStyle/>
          <a:p>
            <a:r>
              <a:rPr lang="es-EC" b="1" dirty="0">
                <a:latin typeface="Calibri" panose="020F0502020204030204" pitchFamily="34" charset="0"/>
                <a:ea typeface="Times New Roman" panose="02020603050405020304" pitchFamily="18" charset="0"/>
                <a:cs typeface="Calibri" panose="020F0502020204030204" pitchFamily="34" charset="0"/>
              </a:rPr>
              <a:t>La participación</a:t>
            </a:r>
            <a:r>
              <a:rPr lang="es-EC" dirty="0">
                <a:latin typeface="Calibri" panose="020F0502020204030204" pitchFamily="34" charset="0"/>
                <a:ea typeface="Times New Roman" panose="02020603050405020304" pitchFamily="18" charset="0"/>
                <a:cs typeface="Calibri" panose="020F0502020204030204" pitchFamily="34" charset="0"/>
              </a:rPr>
              <a:t> es una exigencia de la fe bautismal. El único punto de partida, y no puede ser otro, es el Bautismo, nuestro manantial de vida, del que deriva una idéntica dignidad de hijos de Dios, aun en la diferencia de ministerios y carismas.</a:t>
            </a:r>
            <a:r>
              <a:rPr lang="es-EC" dirty="0"/>
              <a:t> Es expresión viva del ser Iglesia, de un actuar caracterizado por una participación auténtica. </a:t>
            </a:r>
            <a:r>
              <a:rPr lang="es-MX" dirty="0"/>
              <a:t>Si no se promueve </a:t>
            </a:r>
            <a:r>
              <a:rPr lang="es-EC" dirty="0"/>
              <a:t>la implicación real de todos y cada uno, la comunión y la misión corren el peligro de quedarse como términos un poco abstractos.</a:t>
            </a:r>
          </a:p>
          <a:p>
            <a:r>
              <a:rPr lang="es-EC" dirty="0"/>
              <a:t>¡La participación de todos es un compromiso eclesial irrenunciable!</a:t>
            </a:r>
          </a:p>
          <a:p>
            <a:pPr algn="just">
              <a:lnSpc>
                <a:spcPct val="107000"/>
              </a:lnSpc>
              <a:spcAft>
                <a:spcPts val="80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4788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C583DC6-0D6C-4404-8951-8333A8C7A9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539" y="1456276"/>
            <a:ext cx="5246021" cy="5246021"/>
          </a:xfrm>
          <a:prstGeom prst="rect">
            <a:avLst/>
          </a:prstGeom>
        </p:spPr>
      </p:pic>
      <p:pic>
        <p:nvPicPr>
          <p:cNvPr id="3" name="Marcador de contenido 8">
            <a:extLst>
              <a:ext uri="{FF2B5EF4-FFF2-40B4-BE49-F238E27FC236}">
                <a16:creationId xmlns:a16="http://schemas.microsoft.com/office/drawing/2014/main" id="{24B1E903-5527-4EF3-B54A-0503D7E821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455832" flipH="1">
            <a:off x="5334925" y="1853520"/>
            <a:ext cx="5918189" cy="5918189"/>
          </a:xfrm>
          <a:prstGeom prst="rect">
            <a:avLst/>
          </a:prstGeom>
        </p:spPr>
      </p:pic>
      <p:sp>
        <p:nvSpPr>
          <p:cNvPr id="4" name="Rectángulo 3">
            <a:extLst>
              <a:ext uri="{FF2B5EF4-FFF2-40B4-BE49-F238E27FC236}">
                <a16:creationId xmlns:a16="http://schemas.microsoft.com/office/drawing/2014/main" id="{B194746D-23EC-47E6-89FA-1EACF182FA34}"/>
              </a:ext>
            </a:extLst>
          </p:cNvPr>
          <p:cNvSpPr/>
          <p:nvPr/>
        </p:nvSpPr>
        <p:spPr>
          <a:xfrm>
            <a:off x="2933700" y="1200150"/>
            <a:ext cx="6210300" cy="1264642"/>
          </a:xfrm>
          <a:prstGeom prst="rect">
            <a:avLst/>
          </a:prstGeom>
        </p:spPr>
        <p:txBody>
          <a:bodyPr wrap="square">
            <a:spAutoFit/>
          </a:bodyPr>
          <a:lstStyle/>
          <a:p>
            <a:pPr algn="just">
              <a:lnSpc>
                <a:spcPct val="107000"/>
              </a:lnSpc>
              <a:spcAft>
                <a:spcPts val="800"/>
              </a:spcAft>
            </a:pPr>
            <a:r>
              <a:rPr lang="es-EC" dirty="0">
                <a:latin typeface="Calibri" panose="020F0502020204030204" pitchFamily="34" charset="0"/>
                <a:ea typeface="Times New Roman" panose="02020603050405020304" pitchFamily="18" charset="0"/>
                <a:cs typeface="Calibri" panose="020F0502020204030204" pitchFamily="34" charset="0"/>
              </a:rPr>
              <a:t>Ella ha recibido «</a:t>
            </a:r>
            <a:r>
              <a:rPr lang="es-EC" b="1" dirty="0">
                <a:latin typeface="Calibri" panose="020F0502020204030204" pitchFamily="34" charset="0"/>
                <a:ea typeface="Times New Roman" panose="02020603050405020304" pitchFamily="18" charset="0"/>
                <a:cs typeface="Calibri" panose="020F0502020204030204" pitchFamily="34" charset="0"/>
              </a:rPr>
              <a:t>la misión</a:t>
            </a:r>
            <a:r>
              <a:rPr lang="es-EC" dirty="0">
                <a:latin typeface="Calibri" panose="020F0502020204030204" pitchFamily="34" charset="0"/>
                <a:ea typeface="Times New Roman" panose="02020603050405020304" pitchFamily="18" charset="0"/>
                <a:cs typeface="Calibri" panose="020F0502020204030204" pitchFamily="34" charset="0"/>
              </a:rPr>
              <a:t> de anunciar el reino de Cristo y de Dios e instaurarlo en todos los pueblos, y constituye en la tierra el germen y el principio de ese reino»; y la misión, que es el compromiso apostólico hacia el mundo contemporáneo»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033711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1286</TotalTime>
  <Words>689</Words>
  <Application>Microsoft Office PowerPoint</Application>
  <PresentationFormat>Panorámica</PresentationFormat>
  <Paragraphs>40</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Kristen ITC</vt:lpstr>
      <vt:lpstr>Tema de Office</vt:lpstr>
      <vt:lpstr> </vt:lpstr>
      <vt:lpstr>Oración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LEGION</dc:creator>
  <cp:lastModifiedBy>PC USER CURIA</cp:lastModifiedBy>
  <cp:revision>46</cp:revision>
  <dcterms:created xsi:type="dcterms:W3CDTF">2021-10-10T13:02:17Z</dcterms:created>
  <dcterms:modified xsi:type="dcterms:W3CDTF">2022-03-14T15:08:02Z</dcterms:modified>
</cp:coreProperties>
</file>